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2"/>
  </p:notesMasterIdLst>
  <p:sldIdLst>
    <p:sldId id="288" r:id="rId3"/>
    <p:sldId id="300" r:id="rId4"/>
    <p:sldId id="301" r:id="rId5"/>
    <p:sldId id="302" r:id="rId6"/>
    <p:sldId id="303" r:id="rId7"/>
    <p:sldId id="304" r:id="rId8"/>
    <p:sldId id="287" r:id="rId9"/>
    <p:sldId id="298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258" r:id="rId22"/>
    <p:sldId id="295" r:id="rId23"/>
    <p:sldId id="261" r:id="rId24"/>
    <p:sldId id="262" r:id="rId25"/>
    <p:sldId id="264" r:id="rId26"/>
    <p:sldId id="316" r:id="rId27"/>
    <p:sldId id="317" r:id="rId28"/>
    <p:sldId id="318" r:id="rId29"/>
    <p:sldId id="299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A328D-6066-44DB-A26D-AD60B3B0CB09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4C411-7C56-4504-B3C5-8D420C5F2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0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Welcome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5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 the eastern side of the mosque</a:t>
            </a:r>
            <a:r>
              <a:rPr lang="en-US" baseline="0" dirty="0" smtClean="0"/>
              <a:t> 11 arched doors are shown.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02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Location of 7 arched</a:t>
            </a:r>
            <a:r>
              <a:rPr lang="en-US" baseline="0" dirty="0" smtClean="0"/>
              <a:t> doors.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9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How the inner side of the mosque built.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50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</a:t>
            </a:r>
            <a:r>
              <a:rPr lang="en-US" baseline="0" dirty="0" smtClean="0"/>
              <a:t> description shown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28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students who have not brought books, this is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13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 students who have not brought books, this is for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99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Class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Assignment</a:t>
            </a:r>
            <a:r>
              <a:rPr lang="en-US" baseline="0" dirty="0" smtClean="0"/>
              <a:t> at home.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51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7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Suspension to advance the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9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An example of world heritage.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3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Advance to the 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6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Lesson declaration.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Both the four skills will be achieved from this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6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If you have enough time, you can show this option.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Word meaning.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About </a:t>
            </a:r>
            <a:r>
              <a:rPr lang="en-US" dirty="0" err="1" smtClean="0"/>
              <a:t>Bagerhat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4C411-7C56-4504-B3C5-8D420C5F29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9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1" y="0"/>
            <a:ext cx="9147851" cy="68580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6200" y="5181600"/>
            <a:ext cx="6400800" cy="1600200"/>
          </a:xfrm>
          <a:prstGeom prst="wedgeEllipseCallout">
            <a:avLst>
              <a:gd name="adj1" fmla="val 45145"/>
              <a:gd name="adj2" fmla="val -149310"/>
            </a:avLst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Book Antiqua" pitchFamily="18" charset="0"/>
              </a:rPr>
              <a:t>Good Morning  dear innocent kids</a:t>
            </a:r>
            <a:endParaRPr lang="en-US" sz="40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Outskirts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Borders/outer edge/environs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Kuril is the outskirt of Dhaka city.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57" y="1325134"/>
            <a:ext cx="8286750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83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Mangrove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Coastal tree/tree grows on river bank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629" y="6085820"/>
            <a:ext cx="82840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err="1" smtClean="0">
                <a:latin typeface="Book Antiqua" pitchFamily="18" charset="0"/>
              </a:rPr>
              <a:t>Sunderban</a:t>
            </a:r>
            <a:r>
              <a:rPr lang="en-US" sz="2800" b="1" spc="-100" dirty="0" smtClean="0">
                <a:latin typeface="Book Antiqua" pitchFamily="18" charset="0"/>
              </a:rPr>
              <a:t> is one of the biggest mangrove forests.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29" y="1248572"/>
            <a:ext cx="8284027" cy="48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Infrastructure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Frame/setup/structure/substructure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 infrastructure of this house is very strong.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61" b="7509"/>
          <a:stretch/>
        </p:blipFill>
        <p:spPr>
          <a:xfrm>
            <a:off x="391885" y="1303209"/>
            <a:ext cx="8287657" cy="47165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66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14" y="1288620"/>
            <a:ext cx="8354186" cy="4654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Baked brick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Hard/ burned/ strong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Shat </a:t>
            </a:r>
            <a:r>
              <a:rPr lang="en-US" sz="2800" b="1" dirty="0" err="1" smtClean="0">
                <a:latin typeface="Book Antiqua" pitchFamily="18" charset="0"/>
              </a:rPr>
              <a:t>Gambuj</a:t>
            </a:r>
            <a:r>
              <a:rPr lang="en-US" sz="2800" b="1" dirty="0" smtClean="0">
                <a:latin typeface="Book Antiqua" pitchFamily="18" charset="0"/>
              </a:rPr>
              <a:t> mosque was built with baked brick.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Reservoirs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Tanks/pool/lake/pond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Book Antiqua" pitchFamily="18" charset="0"/>
              </a:rPr>
              <a:t>Khanjahan</a:t>
            </a:r>
            <a:r>
              <a:rPr lang="en-US" sz="2800" b="1" dirty="0" smtClean="0">
                <a:latin typeface="Book Antiqua" pitchFamily="18" charset="0"/>
              </a:rPr>
              <a:t> Ali made many reservoirs for people.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85"/>
          <a:stretch/>
        </p:blipFill>
        <p:spPr>
          <a:xfrm>
            <a:off x="362857" y="1274686"/>
            <a:ext cx="8323943" cy="47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Slender stone column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slim/handsome/trim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628" y="6085820"/>
            <a:ext cx="82840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latin typeface="Book Antiqua" pitchFamily="18" charset="0"/>
              </a:rPr>
              <a:t>The building is made with slender stone columns.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29" y="1290619"/>
            <a:ext cx="8284028" cy="47291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7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Arches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curve/semicircle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0" dirty="0" smtClean="0">
                <a:latin typeface="Book Antiqua" pitchFamily="18" charset="0"/>
              </a:rPr>
              <a:t>There are 11 arched doors in Shat </a:t>
            </a:r>
            <a:r>
              <a:rPr lang="en-US" sz="2800" b="1" spc="-100" dirty="0" err="1" smtClean="0">
                <a:latin typeface="Book Antiqua" pitchFamily="18" charset="0"/>
              </a:rPr>
              <a:t>Gambuj</a:t>
            </a:r>
            <a:r>
              <a:rPr lang="en-US" sz="2800" b="1" spc="-100" dirty="0" smtClean="0">
                <a:latin typeface="Book Antiqua" pitchFamily="18" charset="0"/>
              </a:rPr>
              <a:t> mosques. </a:t>
            </a:r>
            <a:endParaRPr lang="en-US" sz="2800" b="1" spc="-100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72" y="1219753"/>
            <a:ext cx="8305800" cy="48000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547" y="152400"/>
            <a:ext cx="774490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Hollow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547" y="696533"/>
            <a:ext cx="774490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Empty space inside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47" y="6085820"/>
            <a:ext cx="774490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 interior part of every is a big hollow.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47" y="1219753"/>
            <a:ext cx="7744906" cy="4866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Up Arrow 6"/>
          <p:cNvSpPr/>
          <p:nvPr/>
        </p:nvSpPr>
        <p:spPr>
          <a:xfrm>
            <a:off x="4038600" y="2209800"/>
            <a:ext cx="1371600" cy="34290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985885" y="37338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Hollow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857" y="15240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Aisle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69653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Narrow way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There are different aisles in this market.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57" y="1219200"/>
            <a:ext cx="8305799" cy="4800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184400" y="4724400"/>
            <a:ext cx="2133600" cy="457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62000" y="4038600"/>
            <a:ext cx="2133600" cy="4572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5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599" y="152400"/>
            <a:ext cx="83130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Remarkable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599" y="6756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Extraordinary/amazing/notable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The scenery is really remarkable.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2"/>
          <a:stretch/>
        </p:blipFill>
        <p:spPr>
          <a:xfrm>
            <a:off x="362857" y="1371600"/>
            <a:ext cx="8287657" cy="46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9786" y="120059"/>
            <a:ext cx="3938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Introduction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784087"/>
            <a:ext cx="8385629" cy="5845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6800" indent="812800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Md. </a:t>
            </a:r>
            <a:r>
              <a:rPr lang="en-US" sz="2800" b="1" dirty="0" err="1">
                <a:solidFill>
                  <a:schemeClr val="tx1"/>
                </a:solidFill>
                <a:latin typeface="Book Antiqua" pitchFamily="18" charset="0"/>
              </a:rPr>
              <a:t>Hasan</a:t>
            </a: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ook Antiqua" pitchFamily="18" charset="0"/>
              </a:rPr>
              <a:t>Hafizur</a:t>
            </a: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Book Antiqua" pitchFamily="18" charset="0"/>
              </a:rPr>
              <a:t>Rahman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  <a:p>
            <a:pPr marL="2336800" indent="812800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Lecturer (English)</a:t>
            </a:r>
          </a:p>
          <a:p>
            <a:pPr marL="2336800" indent="812800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Cambrian School &amp; College</a:t>
            </a:r>
          </a:p>
          <a:p>
            <a:pPr marL="2336800" indent="812800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Building-5, </a:t>
            </a:r>
            <a:r>
              <a:rPr lang="en-US" sz="2800" b="1" dirty="0" err="1">
                <a:solidFill>
                  <a:schemeClr val="tx1"/>
                </a:solidFill>
                <a:latin typeface="Book Antiqua" pitchFamily="18" charset="0"/>
              </a:rPr>
              <a:t>Baridhara</a:t>
            </a: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, Dhaka</a:t>
            </a:r>
          </a:p>
          <a:p>
            <a:pPr marL="2336800" indent="812800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Mobile : </a:t>
            </a:r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01556652300</a:t>
            </a:r>
          </a:p>
          <a:p>
            <a:pPr indent="3208338"/>
            <a:endParaRPr lang="en-US" sz="28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indent="3208338"/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  <a:p>
            <a:pPr indent="3208338"/>
            <a:endParaRPr lang="en-US" sz="28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indent="3208338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Class-IX-X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  <a:p>
            <a:pPr indent="3208338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Subject : </a:t>
            </a:r>
          </a:p>
          <a:p>
            <a:pPr indent="3208338"/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English 1</a:t>
            </a:r>
            <a:r>
              <a:rPr lang="en-US" sz="2800" b="1" baseline="30000" dirty="0">
                <a:solidFill>
                  <a:schemeClr val="tx1"/>
                </a:solidFill>
                <a:latin typeface="Book Antiqua" pitchFamily="18" charset="0"/>
              </a:rPr>
              <a:t>st</a:t>
            </a: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</a:rPr>
              <a:t> Paper</a:t>
            </a:r>
          </a:p>
          <a:p>
            <a:pPr marL="2336800" indent="812800"/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595404"/>
            <a:ext cx="2690586" cy="2957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74002"/>
            <a:ext cx="2690586" cy="30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85"/>
          <a:stretch/>
        </p:blipFill>
        <p:spPr>
          <a:xfrm>
            <a:off x="4572000" y="3435336"/>
            <a:ext cx="3006193" cy="1894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36" y="-3629"/>
            <a:ext cx="5671164" cy="6819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5486400" y="4382832"/>
            <a:ext cx="685800" cy="297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3048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Why is </a:t>
            </a:r>
            <a:r>
              <a:rPr lang="en-US" sz="2800" b="1" dirty="0" err="1" smtClean="0">
                <a:latin typeface="Book Antiqua" pitchFamily="18" charset="0"/>
              </a:rPr>
              <a:t>Bagerhat</a:t>
            </a:r>
            <a:r>
              <a:rPr lang="en-US" sz="2800" b="1" dirty="0" smtClean="0">
                <a:latin typeface="Book Antiqua" pitchFamily="18" charset="0"/>
              </a:rPr>
              <a:t> famous for?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17526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ook Antiqua" pitchFamily="18" charset="0"/>
              </a:rPr>
              <a:t>It is famous for Shat </a:t>
            </a:r>
            <a:r>
              <a:rPr lang="en-US" sz="2400" b="1" dirty="0" err="1" smtClean="0">
                <a:latin typeface="Book Antiqua" pitchFamily="18" charset="0"/>
              </a:rPr>
              <a:t>Gambuj</a:t>
            </a:r>
            <a:r>
              <a:rPr lang="en-US" sz="2400" b="1" dirty="0" smtClean="0">
                <a:latin typeface="Book Antiqua" pitchFamily="18" charset="0"/>
              </a:rPr>
              <a:t> Mosque.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60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0289E-6 L -0.47274 -0.094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-47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36" r="3896" b="42142"/>
          <a:stretch/>
        </p:blipFill>
        <p:spPr>
          <a:xfrm>
            <a:off x="228599" y="2616848"/>
            <a:ext cx="8764595" cy="2039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5261" y="533399"/>
            <a:ext cx="38739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 77 low height domes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857519" y="1150257"/>
            <a:ext cx="590281" cy="1600890"/>
          </a:xfrm>
          <a:prstGeom prst="upArrow">
            <a:avLst>
              <a:gd name="adj1" fmla="val 49726"/>
              <a:gd name="adj2" fmla="val 519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599" y="533399"/>
            <a:ext cx="452517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spc="-100" dirty="0">
                <a:latin typeface="Book Antiqua" pitchFamily="18" charset="0"/>
              </a:rPr>
              <a:t>S</a:t>
            </a:r>
            <a:r>
              <a:rPr lang="en-US" sz="2800" b="1" spc="-100" dirty="0" smtClean="0">
                <a:latin typeface="Book Antiqua" pitchFamily="18" charset="0"/>
              </a:rPr>
              <a:t>maller domes in 4 corners</a:t>
            </a:r>
            <a:endParaRPr lang="en-US" sz="2800" b="1" spc="-100" dirty="0"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350" y="5548527"/>
            <a:ext cx="8478844" cy="805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itchFamily="18" charset="0"/>
              </a:rPr>
              <a:t>11 Arched doorways on east</a:t>
            </a:r>
          </a:p>
        </p:txBody>
      </p:sp>
      <p:sp>
        <p:nvSpPr>
          <p:cNvPr id="9" name="Up Arrow 8"/>
          <p:cNvSpPr/>
          <p:nvPr/>
        </p:nvSpPr>
        <p:spPr>
          <a:xfrm>
            <a:off x="7696200" y="4526221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6705600" y="4520573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>
            <a:off x="7239000" y="4514932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>
            <a:off x="5562600" y="4527833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6195059" y="4526221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4953000" y="4526221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>
            <a:off x="4277068" y="4520574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/>
          <p:cNvSpPr/>
          <p:nvPr/>
        </p:nvSpPr>
        <p:spPr>
          <a:xfrm>
            <a:off x="2971800" y="4520575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/>
          <p:cNvSpPr/>
          <p:nvPr/>
        </p:nvSpPr>
        <p:spPr>
          <a:xfrm>
            <a:off x="3628572" y="4526221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>
            <a:off x="2362200" y="4520576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1733550" y="4520577"/>
            <a:ext cx="304800" cy="102369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6264002" y="1150257"/>
            <a:ext cx="590281" cy="2267036"/>
          </a:xfrm>
          <a:prstGeom prst="upArrow">
            <a:avLst>
              <a:gd name="adj1" fmla="val 49726"/>
              <a:gd name="adj2" fmla="val 519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660070" y="4114800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1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96432" y="4142840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2906032" y="4142840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3562804" y="4142840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4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211300" y="4162466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5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887232" y="4175367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6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496832" y="4171868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itchFamily="18" charset="0"/>
              </a:rPr>
              <a:t>7</a:t>
            </a:r>
          </a:p>
        </p:txBody>
      </p:sp>
      <p:sp>
        <p:nvSpPr>
          <p:cNvPr id="38" name="Oval 37"/>
          <p:cNvSpPr/>
          <p:nvPr/>
        </p:nvSpPr>
        <p:spPr>
          <a:xfrm>
            <a:off x="6122806" y="4171868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itchFamily="18" charset="0"/>
              </a:rPr>
              <a:t>8</a:t>
            </a:r>
          </a:p>
        </p:txBody>
      </p:sp>
      <p:sp>
        <p:nvSpPr>
          <p:cNvPr id="39" name="Oval 38"/>
          <p:cNvSpPr/>
          <p:nvPr/>
        </p:nvSpPr>
        <p:spPr>
          <a:xfrm>
            <a:off x="6636115" y="4171868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9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73232" y="4171868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latin typeface="Book Antiqua" pitchFamily="18" charset="0"/>
              </a:rPr>
              <a:t>1o</a:t>
            </a:r>
            <a:endParaRPr lang="en-US" sz="900" b="1" dirty="0">
              <a:latin typeface="Book Antiqua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630432" y="4175367"/>
            <a:ext cx="436336" cy="4001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latin typeface="Book Antiqua" pitchFamily="18" charset="0"/>
              </a:rPr>
              <a:t>11</a:t>
            </a:r>
            <a:endParaRPr lang="en-US" sz="9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" grpId="0" animBg="1"/>
      <p:bldP spid="21" grpId="0" animBg="1"/>
      <p:bldP spid="23" grpId="0" animBg="1"/>
      <p:bldP spid="25" grpId="0" animBg="1"/>
      <p:bldP spid="29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6200000">
            <a:off x="457200" y="5689599"/>
            <a:ext cx="1066800" cy="457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6200000">
            <a:off x="762000" y="5689599"/>
            <a:ext cx="1066800" cy="457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6200000">
            <a:off x="1103085" y="5704110"/>
            <a:ext cx="1066800" cy="457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6200000">
            <a:off x="1524000" y="5704110"/>
            <a:ext cx="1066800" cy="457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6200000">
            <a:off x="2133600" y="5744026"/>
            <a:ext cx="1066800" cy="457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6200000">
            <a:off x="2895600" y="5715000"/>
            <a:ext cx="1066800" cy="457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3810000" y="5704113"/>
            <a:ext cx="1066800" cy="457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7 Arched doors in both south &amp; north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04800" y="3581400"/>
            <a:ext cx="3200400" cy="1752600"/>
          </a:xfrm>
          <a:prstGeom prst="rightArrow">
            <a:avLst>
              <a:gd name="adj1" fmla="val 66563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South of the mosque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6553200" y="3147787"/>
            <a:ext cx="2590800" cy="2619825"/>
          </a:xfrm>
          <a:prstGeom prst="leftArrow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East of the mosque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9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5787479"/>
            <a:ext cx="853440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ook Antiqua" pitchFamily="18" charset="0"/>
              </a:rPr>
              <a:t>Inside the mosque</a:t>
            </a:r>
            <a:endParaRPr lang="en-US" sz="4400" b="1" dirty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6" y="533400"/>
            <a:ext cx="8124825" cy="4953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2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453" y="5675293"/>
            <a:ext cx="8845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The interior western wall of the mosque is beautifully decorated with terracotta .</a:t>
            </a:r>
            <a:endParaRPr lang="en-US" sz="36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66" y="457200"/>
            <a:ext cx="8030696" cy="50656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201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95265"/>
            <a:ext cx="8686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Book Antiqua" pitchFamily="18" charset="0"/>
              </a:rPr>
              <a:t>B Read the text and complete the chart.</a:t>
            </a:r>
          </a:p>
          <a:p>
            <a:pPr algn="just"/>
            <a:r>
              <a:rPr lang="en-US" sz="2000" dirty="0">
                <a:latin typeface="Book Antiqua" pitchFamily="18" charset="0"/>
              </a:rPr>
              <a:t>‘Heritage’ is what we inherit from the past, live with them in the present and </a:t>
            </a:r>
            <a:r>
              <a:rPr lang="en-US" sz="2000" dirty="0" smtClean="0">
                <a:latin typeface="Book Antiqua" pitchFamily="18" charset="0"/>
              </a:rPr>
              <a:t>then pass </a:t>
            </a:r>
            <a:r>
              <a:rPr lang="en-US" sz="2000" dirty="0">
                <a:latin typeface="Book Antiqua" pitchFamily="18" charset="0"/>
              </a:rPr>
              <a:t>on to our children or future generation. Our unique source of life and </a:t>
            </a:r>
            <a:r>
              <a:rPr lang="en-US" sz="2000" dirty="0" smtClean="0">
                <a:latin typeface="Book Antiqua" pitchFamily="18" charset="0"/>
              </a:rPr>
              <a:t>inspiration is </a:t>
            </a:r>
            <a:r>
              <a:rPr lang="en-US" sz="2000" dirty="0">
                <a:latin typeface="Book Antiqua" pitchFamily="18" charset="0"/>
              </a:rPr>
              <a:t>our cultural and natural heritage. When we speak of ‘World Heritage’, it </a:t>
            </a:r>
            <a:r>
              <a:rPr lang="en-US" sz="2000" dirty="0" smtClean="0">
                <a:latin typeface="Book Antiqua" pitchFamily="18" charset="0"/>
              </a:rPr>
              <a:t>indicates places </a:t>
            </a:r>
            <a:r>
              <a:rPr lang="en-US" sz="2000" dirty="0">
                <a:latin typeface="Book Antiqua" pitchFamily="18" charset="0"/>
              </a:rPr>
              <a:t>and sites that we got from the past and pass on to the future generation of </a:t>
            </a:r>
            <a:r>
              <a:rPr lang="en-US" sz="2000" dirty="0" smtClean="0">
                <a:latin typeface="Book Antiqua" pitchFamily="18" charset="0"/>
              </a:rPr>
              <a:t>the entire </a:t>
            </a:r>
            <a:r>
              <a:rPr lang="en-US" sz="2000" dirty="0">
                <a:latin typeface="Book Antiqua" pitchFamily="18" charset="0"/>
              </a:rPr>
              <a:t>world.</a:t>
            </a:r>
          </a:p>
          <a:p>
            <a:pPr algn="just"/>
            <a:r>
              <a:rPr lang="en-US" sz="2000" dirty="0">
                <a:latin typeface="Book Antiqua" pitchFamily="18" charset="0"/>
              </a:rPr>
              <a:t>The ‘Shat </a:t>
            </a:r>
            <a:r>
              <a:rPr lang="en-US" sz="2000" dirty="0" err="1">
                <a:latin typeface="Book Antiqua" pitchFamily="18" charset="0"/>
              </a:rPr>
              <a:t>Gambuj</a:t>
            </a:r>
            <a:r>
              <a:rPr lang="en-US" sz="2000" dirty="0">
                <a:latin typeface="Book Antiqua" pitchFamily="18" charset="0"/>
              </a:rPr>
              <a:t> Mosque’ in </a:t>
            </a:r>
            <a:r>
              <a:rPr lang="en-US" sz="2000" dirty="0" err="1">
                <a:latin typeface="Book Antiqua" pitchFamily="18" charset="0"/>
              </a:rPr>
              <a:t>Bagerhat</a:t>
            </a:r>
            <a:r>
              <a:rPr lang="en-US" sz="2000" dirty="0">
                <a:latin typeface="Book Antiqua" pitchFamily="18" charset="0"/>
              </a:rPr>
              <a:t> is such a heritage. It became a </a:t>
            </a:r>
            <a:r>
              <a:rPr lang="en-US" sz="2000" dirty="0" smtClean="0">
                <a:latin typeface="Book Antiqua" pitchFamily="18" charset="0"/>
              </a:rPr>
              <a:t>UNESCO World </a:t>
            </a:r>
            <a:r>
              <a:rPr lang="en-US" sz="2000" dirty="0">
                <a:latin typeface="Book Antiqua" pitchFamily="18" charset="0"/>
              </a:rPr>
              <a:t>Heritage Site in </a:t>
            </a:r>
            <a:r>
              <a:rPr lang="en-US" sz="2000" dirty="0" smtClean="0">
                <a:latin typeface="Book Antiqua" pitchFamily="18" charset="0"/>
              </a:rPr>
              <a:t>1985.Originally</a:t>
            </a:r>
            <a:r>
              <a:rPr lang="en-US" sz="2000" dirty="0">
                <a:latin typeface="Book Antiqua" pitchFamily="18" charset="0"/>
              </a:rPr>
              <a:t>, the historic Mosque City was known as ‘ </a:t>
            </a:r>
            <a:r>
              <a:rPr lang="en-US" sz="2000" dirty="0" err="1">
                <a:latin typeface="Book Antiqua" pitchFamily="18" charset="0"/>
              </a:rPr>
              <a:t>Khalifatabad</a:t>
            </a:r>
            <a:r>
              <a:rPr lang="en-US" sz="2000" dirty="0">
                <a:latin typeface="Book Antiqua" pitchFamily="18" charset="0"/>
              </a:rPr>
              <a:t>’. It is situated </a:t>
            </a:r>
            <a:r>
              <a:rPr lang="en-US" sz="2000" dirty="0" smtClean="0">
                <a:latin typeface="Book Antiqua" pitchFamily="18" charset="0"/>
              </a:rPr>
              <a:t>at the </a:t>
            </a:r>
            <a:r>
              <a:rPr lang="en-US" sz="2000" dirty="0">
                <a:latin typeface="Book Antiqua" pitchFamily="18" charset="0"/>
              </a:rPr>
              <a:t>outskirts of </a:t>
            </a:r>
            <a:r>
              <a:rPr lang="en-US" sz="2000" dirty="0" err="1">
                <a:latin typeface="Book Antiqua" pitchFamily="18" charset="0"/>
              </a:rPr>
              <a:t>Bagerhat</a:t>
            </a:r>
            <a:r>
              <a:rPr lang="en-US" sz="2000" dirty="0">
                <a:latin typeface="Book Antiqua" pitchFamily="18" charset="0"/>
              </a:rPr>
              <a:t> town--- not very far from the dense </a:t>
            </a:r>
            <a:r>
              <a:rPr lang="en-US" sz="2000" dirty="0" smtClean="0">
                <a:latin typeface="Book Antiqua" pitchFamily="18" charset="0"/>
              </a:rPr>
              <a:t> </a:t>
            </a:r>
            <a:r>
              <a:rPr lang="en-US" sz="2000" dirty="0" err="1" smtClean="0">
                <a:latin typeface="Book Antiqua" pitchFamily="18" charset="0"/>
              </a:rPr>
              <a:t>angrove</a:t>
            </a:r>
            <a:r>
              <a:rPr lang="en-US" sz="2000" dirty="0" smtClean="0">
                <a:latin typeface="Book Antiqua" pitchFamily="18" charset="0"/>
              </a:rPr>
              <a:t> </a:t>
            </a:r>
            <a:r>
              <a:rPr lang="en-US" sz="2000" dirty="0">
                <a:latin typeface="Book Antiqua" pitchFamily="18" charset="0"/>
              </a:rPr>
              <a:t>forest of </a:t>
            </a:r>
            <a:r>
              <a:rPr lang="en-US" sz="2000" dirty="0" smtClean="0">
                <a:latin typeface="Book Antiqua" pitchFamily="18" charset="0"/>
              </a:rPr>
              <a:t>the </a:t>
            </a:r>
            <a:r>
              <a:rPr lang="en-US" sz="2000" dirty="0" err="1" smtClean="0">
                <a:latin typeface="Book Antiqua" pitchFamily="18" charset="0"/>
              </a:rPr>
              <a:t>Sundarbans</a:t>
            </a:r>
            <a:r>
              <a:rPr lang="en-US" sz="2000" dirty="0">
                <a:latin typeface="Book Antiqua" pitchFamily="18" charset="0"/>
              </a:rPr>
              <a:t>. </a:t>
            </a:r>
            <a:r>
              <a:rPr lang="en-US" sz="2000" dirty="0" err="1">
                <a:latin typeface="Book Antiqua" pitchFamily="18" charset="0"/>
              </a:rPr>
              <a:t>Khalifatabad</a:t>
            </a:r>
            <a:r>
              <a:rPr lang="en-US" sz="2000" dirty="0">
                <a:latin typeface="Book Antiqua" pitchFamily="18" charset="0"/>
              </a:rPr>
              <a:t> was a Muslim colony. It was founded by the </a:t>
            </a:r>
            <a:r>
              <a:rPr lang="en-US" sz="2000" dirty="0" smtClean="0">
                <a:latin typeface="Book Antiqua" pitchFamily="18" charset="0"/>
              </a:rPr>
              <a:t>Turkish general</a:t>
            </a:r>
            <a:r>
              <a:rPr lang="en-US" sz="2000" dirty="0">
                <a:latin typeface="Book Antiqua" pitchFamily="18" charset="0"/>
              </a:rPr>
              <a:t>, a saint warrior Ulugh Khan </a:t>
            </a:r>
            <a:r>
              <a:rPr lang="en-US" sz="2000" dirty="0" err="1">
                <a:latin typeface="Book Antiqua" pitchFamily="18" charset="0"/>
              </a:rPr>
              <a:t>Jahan</a:t>
            </a:r>
            <a:r>
              <a:rPr lang="en-US" sz="2000" dirty="0">
                <a:latin typeface="Book Antiqua" pitchFamily="18" charset="0"/>
              </a:rPr>
              <a:t> in the 15th century. The infrastructure </a:t>
            </a:r>
            <a:r>
              <a:rPr lang="en-US" sz="2000" dirty="0" smtClean="0">
                <a:latin typeface="Book Antiqua" pitchFamily="18" charset="0"/>
              </a:rPr>
              <a:t>of the </a:t>
            </a:r>
            <a:r>
              <a:rPr lang="en-US" sz="2000" dirty="0">
                <a:latin typeface="Book Antiqua" pitchFamily="18" charset="0"/>
              </a:rPr>
              <a:t>city reveals significant technical skills in many mosques as well as early </a:t>
            </a:r>
            <a:r>
              <a:rPr lang="en-US" sz="2000" dirty="0" smtClean="0">
                <a:latin typeface="Book Antiqua" pitchFamily="18" charset="0"/>
              </a:rPr>
              <a:t>Islamic monuments</a:t>
            </a:r>
            <a:r>
              <a:rPr lang="en-US" sz="2000" dirty="0">
                <a:latin typeface="Book Antiqua" pitchFamily="18" charset="0"/>
              </a:rPr>
              <a:t>. Baked bricks are used for the </a:t>
            </a:r>
            <a:r>
              <a:rPr lang="en-US" sz="2000" dirty="0" smtClean="0">
                <a:latin typeface="Book Antiqua" pitchFamily="18" charset="0"/>
              </a:rPr>
              <a:t>construction </a:t>
            </a:r>
            <a:r>
              <a:rPr lang="en-US" sz="2000" dirty="0">
                <a:latin typeface="Book Antiqua" pitchFamily="18" charset="0"/>
              </a:rPr>
              <a:t>of the buildings. </a:t>
            </a:r>
            <a:r>
              <a:rPr lang="en-US" sz="2000" dirty="0" smtClean="0">
                <a:latin typeface="Book Antiqua" pitchFamily="18" charset="0"/>
              </a:rPr>
              <a:t>The planning </a:t>
            </a:r>
            <a:r>
              <a:rPr lang="en-US" sz="2000" dirty="0">
                <a:latin typeface="Book Antiqua" pitchFamily="18" charset="0"/>
              </a:rPr>
              <a:t>of the city is distinctly dominated by Islamic architecture and </a:t>
            </a:r>
            <a:r>
              <a:rPr lang="en-US" sz="2000" dirty="0" smtClean="0">
                <a:latin typeface="Book Antiqua" pitchFamily="18" charset="0"/>
              </a:rPr>
              <a:t>the decorations </a:t>
            </a:r>
            <a:r>
              <a:rPr lang="en-US" sz="2000" dirty="0">
                <a:latin typeface="Book Antiqua" pitchFamily="18" charset="0"/>
              </a:rPr>
              <a:t>are a combination of Mughal and Turkish architecture.</a:t>
            </a:r>
          </a:p>
        </p:txBody>
      </p:sp>
    </p:spTree>
    <p:extLst>
      <p:ext uri="{BB962C8B-B14F-4D97-AF65-F5344CB8AC3E}">
        <p14:creationId xmlns:p14="http://schemas.microsoft.com/office/powerpoint/2010/main" val="20639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98242"/>
            <a:ext cx="8458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Book Antiqua" pitchFamily="18" charset="0"/>
              </a:rPr>
              <a:t>Khan </a:t>
            </a:r>
            <a:r>
              <a:rPr lang="en-US" sz="2000" dirty="0" err="1">
                <a:latin typeface="Book Antiqua" pitchFamily="18" charset="0"/>
              </a:rPr>
              <a:t>Jahan</a:t>
            </a:r>
            <a:r>
              <a:rPr lang="en-US" sz="2000" dirty="0">
                <a:latin typeface="Book Antiqua" pitchFamily="18" charset="0"/>
              </a:rPr>
              <a:t> built a network of roads, bridges, public buildings and reservoirs to </a:t>
            </a:r>
            <a:r>
              <a:rPr lang="en-US" sz="2000" dirty="0" smtClean="0">
                <a:latin typeface="Book Antiqua" pitchFamily="18" charset="0"/>
              </a:rPr>
              <a:t>make the </a:t>
            </a:r>
            <a:r>
              <a:rPr lang="en-US" sz="2000" dirty="0">
                <a:latin typeface="Book Antiqua" pitchFamily="18" charset="0"/>
              </a:rPr>
              <a:t>city habitable. There are about 360 mosques in the city. Among them the </a:t>
            </a:r>
            <a:r>
              <a:rPr lang="en-US" sz="2000" dirty="0" smtClean="0">
                <a:latin typeface="Book Antiqua" pitchFamily="18" charset="0"/>
              </a:rPr>
              <a:t>most remarkable </a:t>
            </a:r>
            <a:r>
              <a:rPr lang="en-US" sz="2000" dirty="0">
                <a:latin typeface="Book Antiqua" pitchFamily="18" charset="0"/>
              </a:rPr>
              <a:t>is the multi-domed Shat </a:t>
            </a:r>
            <a:r>
              <a:rPr lang="en-US" sz="2000" dirty="0" err="1">
                <a:latin typeface="Book Antiqua" pitchFamily="18" charset="0"/>
              </a:rPr>
              <a:t>Gombuj</a:t>
            </a:r>
            <a:r>
              <a:rPr lang="en-US" sz="2000" dirty="0">
                <a:latin typeface="Book Antiqua" pitchFamily="18" charset="0"/>
              </a:rPr>
              <a:t> Mosque. The mosque is unique in </a:t>
            </a:r>
            <a:r>
              <a:rPr lang="en-US" sz="2000" dirty="0" smtClean="0">
                <a:latin typeface="Book Antiqua" pitchFamily="18" charset="0"/>
              </a:rPr>
              <a:t>the sense </a:t>
            </a:r>
            <a:r>
              <a:rPr lang="en-US" sz="2000" dirty="0">
                <a:latin typeface="Book Antiqua" pitchFamily="18" charset="0"/>
              </a:rPr>
              <a:t>that it has 60 pillars that support the roof, with 77 low height domes. The </a:t>
            </a:r>
            <a:r>
              <a:rPr lang="en-US" sz="2000" dirty="0" smtClean="0">
                <a:latin typeface="Book Antiqua" pitchFamily="18" charset="0"/>
              </a:rPr>
              <a:t>4 towers </a:t>
            </a:r>
            <a:r>
              <a:rPr lang="en-US" sz="2000" dirty="0">
                <a:latin typeface="Book Antiqua" pitchFamily="18" charset="0"/>
              </a:rPr>
              <a:t>at 4 corners have smaller domes on the roof as well. The vast prayer hall </a:t>
            </a:r>
            <a:r>
              <a:rPr lang="en-US" sz="2000" dirty="0" smtClean="0">
                <a:latin typeface="Book Antiqua" pitchFamily="18" charset="0"/>
              </a:rPr>
              <a:t>has 11 </a:t>
            </a:r>
            <a:r>
              <a:rPr lang="en-US" sz="2000" dirty="0">
                <a:latin typeface="Book Antiqua" pitchFamily="18" charset="0"/>
              </a:rPr>
              <a:t>arched doorways on the east and 7 each on the north and south for light </a:t>
            </a:r>
            <a:r>
              <a:rPr lang="en-US" sz="2000" dirty="0" smtClean="0">
                <a:latin typeface="Book Antiqua" pitchFamily="18" charset="0"/>
              </a:rPr>
              <a:t>and ventilation</a:t>
            </a:r>
            <a:r>
              <a:rPr lang="en-US" sz="2000" dirty="0">
                <a:latin typeface="Book Antiqua" pitchFamily="18" charset="0"/>
              </a:rPr>
              <a:t>. It has 7 aisles running along the length of the mosque and 11 deep </a:t>
            </a:r>
            <a:r>
              <a:rPr lang="en-US" sz="2000" dirty="0" smtClean="0">
                <a:latin typeface="Book Antiqua" pitchFamily="18" charset="0"/>
              </a:rPr>
              <a:t>curves between </a:t>
            </a:r>
            <a:r>
              <a:rPr lang="en-US" sz="2000" dirty="0">
                <a:latin typeface="Book Antiqua" pitchFamily="18" charset="0"/>
              </a:rPr>
              <a:t>the slender stone columns. These columns support the curving </a:t>
            </a:r>
            <a:r>
              <a:rPr lang="en-US" sz="2000" dirty="0" smtClean="0">
                <a:latin typeface="Book Antiqua" pitchFamily="18" charset="0"/>
              </a:rPr>
              <a:t>arches created </a:t>
            </a:r>
            <a:r>
              <a:rPr lang="en-US" sz="2000" dirty="0">
                <a:latin typeface="Book Antiqua" pitchFamily="18" charset="0"/>
              </a:rPr>
              <a:t>by the domes. The thickness of the arches is 6 feet and have </a:t>
            </a:r>
            <a:r>
              <a:rPr lang="en-US" sz="2000" dirty="0" smtClean="0">
                <a:latin typeface="Book Antiqua" pitchFamily="18" charset="0"/>
              </a:rPr>
              <a:t>slightly narrowing </a:t>
            </a:r>
            <a:r>
              <a:rPr lang="en-US" sz="2000" dirty="0">
                <a:latin typeface="Book Antiqua" pitchFamily="18" charset="0"/>
              </a:rPr>
              <a:t>hollow and round </a:t>
            </a:r>
            <a:r>
              <a:rPr lang="en-US" sz="2000" dirty="0" smtClean="0">
                <a:latin typeface="Book Antiqua" pitchFamily="18" charset="0"/>
              </a:rPr>
              <a:t>wall. The </a:t>
            </a:r>
            <a:r>
              <a:rPr lang="en-US" sz="2000" dirty="0">
                <a:latin typeface="Book Antiqua" pitchFamily="18" charset="0"/>
              </a:rPr>
              <a:t>west wall in the interior has 11 ‘</a:t>
            </a:r>
            <a:r>
              <a:rPr lang="en-US" sz="2000" dirty="0" err="1">
                <a:latin typeface="Book Antiqua" pitchFamily="18" charset="0"/>
              </a:rPr>
              <a:t>mihrabs</a:t>
            </a:r>
            <a:r>
              <a:rPr lang="en-US" sz="2000" dirty="0">
                <a:latin typeface="Book Antiqua" pitchFamily="18" charset="0"/>
              </a:rPr>
              <a:t>’ (niche in mosque pointing </a:t>
            </a:r>
            <a:r>
              <a:rPr lang="en-US" sz="2000" dirty="0" smtClean="0">
                <a:latin typeface="Book Antiqua" pitchFamily="18" charset="0"/>
              </a:rPr>
              <a:t>towards </a:t>
            </a:r>
            <a:r>
              <a:rPr lang="en-US" sz="2000" dirty="0" err="1" smtClean="0">
                <a:latin typeface="Book Antiqua" pitchFamily="18" charset="0"/>
              </a:rPr>
              <a:t>Makkah</a:t>
            </a:r>
            <a:r>
              <a:rPr lang="en-US" sz="2000" dirty="0">
                <a:latin typeface="Book Antiqua" pitchFamily="18" charset="0"/>
              </a:rPr>
              <a:t>). These </a:t>
            </a:r>
            <a:r>
              <a:rPr lang="en-US" sz="2000" dirty="0" err="1">
                <a:latin typeface="Book Antiqua" pitchFamily="18" charset="0"/>
              </a:rPr>
              <a:t>mihrabs</a:t>
            </a:r>
            <a:r>
              <a:rPr lang="en-US" sz="2000" dirty="0">
                <a:latin typeface="Book Antiqua" pitchFamily="18" charset="0"/>
              </a:rPr>
              <a:t> are decorated with stonework and terracotta. The floor </a:t>
            </a:r>
            <a:r>
              <a:rPr lang="en-US" sz="2000" dirty="0" smtClean="0">
                <a:latin typeface="Book Antiqua" pitchFamily="18" charset="0"/>
              </a:rPr>
              <a:t>of the </a:t>
            </a:r>
            <a:r>
              <a:rPr lang="en-US" sz="2000" dirty="0">
                <a:latin typeface="Book Antiqua" pitchFamily="18" charset="0"/>
              </a:rPr>
              <a:t>mosque is made of </a:t>
            </a:r>
            <a:r>
              <a:rPr lang="en-US" sz="2000" dirty="0" smtClean="0">
                <a:latin typeface="Book Antiqua" pitchFamily="18" charset="0"/>
              </a:rPr>
              <a:t>brick. Besides </a:t>
            </a:r>
            <a:r>
              <a:rPr lang="en-US" sz="2000" dirty="0">
                <a:latin typeface="Book Antiqua" pitchFamily="18" charset="0"/>
              </a:rPr>
              <a:t>being used as a prayer hall, Khan </a:t>
            </a:r>
            <a:r>
              <a:rPr lang="en-US" sz="2000" dirty="0" err="1">
                <a:latin typeface="Book Antiqua" pitchFamily="18" charset="0"/>
              </a:rPr>
              <a:t>Jahan</a:t>
            </a:r>
            <a:r>
              <a:rPr lang="en-US" sz="2000" dirty="0">
                <a:latin typeface="Book Antiqua" pitchFamily="18" charset="0"/>
              </a:rPr>
              <a:t> used the mosque as his court </a:t>
            </a:r>
            <a:r>
              <a:rPr lang="en-US" sz="2000" dirty="0" smtClean="0">
                <a:latin typeface="Book Antiqua" pitchFamily="18" charset="0"/>
              </a:rPr>
              <a:t>also. Today</a:t>
            </a:r>
            <a:r>
              <a:rPr lang="en-US" sz="2000" dirty="0">
                <a:latin typeface="Book Antiqua" pitchFamily="18" charset="0"/>
              </a:rPr>
              <a:t>, it is one of the greatest tourist attractions and one of the best </a:t>
            </a:r>
            <a:r>
              <a:rPr lang="en-US" sz="2000" dirty="0" smtClean="0">
                <a:latin typeface="Book Antiqua" pitchFamily="18" charset="0"/>
              </a:rPr>
              <a:t>architectural beauties </a:t>
            </a:r>
            <a:r>
              <a:rPr lang="en-US" sz="2000" dirty="0">
                <a:latin typeface="Book Antiqua" pitchFamily="18" charset="0"/>
              </a:rPr>
              <a:t>of Bangladesh.</a:t>
            </a:r>
          </a:p>
        </p:txBody>
      </p:sp>
    </p:spTree>
    <p:extLst>
      <p:ext uri="{BB962C8B-B14F-4D97-AF65-F5344CB8AC3E}">
        <p14:creationId xmlns:p14="http://schemas.microsoft.com/office/powerpoint/2010/main" val="29723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34703"/>
              </p:ext>
            </p:extLst>
          </p:nvPr>
        </p:nvGraphicFramePr>
        <p:xfrm>
          <a:off x="381000" y="1219200"/>
          <a:ext cx="84582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6477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Shat </a:t>
                      </a:r>
                      <a:r>
                        <a:rPr lang="en-US" sz="2800" b="1" dirty="0" err="1" smtClean="0">
                          <a:latin typeface="Book Antiqua" pitchFamily="18" charset="0"/>
                        </a:rPr>
                        <a:t>Gambuj</a:t>
                      </a:r>
                      <a:r>
                        <a:rPr lang="en-US" sz="2800" b="1" dirty="0" smtClean="0">
                          <a:latin typeface="Book Antiqua" pitchFamily="18" charset="0"/>
                        </a:rPr>
                        <a:t> Mosque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Information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Founded by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When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Number of domes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Number of pillars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Arches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Book Antiqua" pitchFamily="18" charset="0"/>
                        </a:rPr>
                        <a:t>Thickness of the arches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Book Antiqua" pitchFamily="18" charset="0"/>
                        </a:rPr>
                        <a:t>Mihrabs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141982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Read the text again and fill the table given in the textbook. 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5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76200"/>
            <a:ext cx="5067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Home work</a:t>
            </a:r>
            <a:endParaRPr lang="en-US" sz="4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000125"/>
            <a:ext cx="5067300" cy="3800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0050" y="5015805"/>
            <a:ext cx="8591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Book Antiqua" pitchFamily="18" charset="0"/>
              </a:rPr>
              <a:t>C. Look at the picture of the Star Mosque in Dhaka. Write a description on the </a:t>
            </a:r>
            <a:r>
              <a:rPr lang="en-US" sz="2800" b="1" dirty="0">
                <a:latin typeface="Book Antiqua" pitchFamily="18" charset="0"/>
              </a:rPr>
              <a:t>Star </a:t>
            </a:r>
            <a:r>
              <a:rPr lang="en-US" sz="2800" b="1" dirty="0" smtClean="0">
                <a:latin typeface="Book Antiqua" pitchFamily="18" charset="0"/>
              </a:rPr>
              <a:t>Mosque with the help of the given clues. </a:t>
            </a:r>
            <a:r>
              <a:rPr lang="en-US" sz="2800" b="1" dirty="0" smtClean="0">
                <a:solidFill>
                  <a:srgbClr val="0070C0"/>
                </a:solidFill>
                <a:latin typeface="Book Antiqua" pitchFamily="18" charset="0"/>
              </a:rPr>
              <a:t>( See the clues in the text book).</a:t>
            </a:r>
            <a:endParaRPr lang="en-US" sz="28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09800"/>
            <a:ext cx="8382000" cy="320040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Thank you so much.</a:t>
            </a:r>
            <a:endParaRPr lang="en-US" sz="40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6200"/>
            <a:ext cx="2514600" cy="1885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eft Arrow 2"/>
          <p:cNvSpPr/>
          <p:nvPr/>
        </p:nvSpPr>
        <p:spPr>
          <a:xfrm>
            <a:off x="2743200" y="2529570"/>
            <a:ext cx="5943600" cy="656998"/>
          </a:xfrm>
          <a:prstGeom prst="leftArrow">
            <a:avLst>
              <a:gd name="adj1" fmla="val 10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My father inherited it later.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000250"/>
            <a:ext cx="2514600" cy="1885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62400"/>
            <a:ext cx="2514600" cy="1885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Left Arrow 6"/>
          <p:cNvSpPr/>
          <p:nvPr/>
        </p:nvSpPr>
        <p:spPr>
          <a:xfrm>
            <a:off x="2775857" y="4491832"/>
            <a:ext cx="5943600" cy="689768"/>
          </a:xfrm>
          <a:prstGeom prst="leftArrow">
            <a:avLst>
              <a:gd name="adj1" fmla="val 10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Now I am living here.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2743200" y="609600"/>
            <a:ext cx="5943600" cy="657225"/>
          </a:xfrm>
          <a:prstGeom prst="leftArrow">
            <a:avLst>
              <a:gd name="adj1" fmla="val 10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Grandfather built this house.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947557" y="1266826"/>
            <a:ext cx="1600200" cy="124845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018314" y="3199833"/>
            <a:ext cx="1600200" cy="124845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5867400"/>
            <a:ext cx="848904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It is my heritage. I won it from my father and I will pass it to my future generation.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0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own Arrow Callout 3"/>
          <p:cNvSpPr/>
          <p:nvPr/>
        </p:nvSpPr>
        <p:spPr>
          <a:xfrm>
            <a:off x="3048000" y="228600"/>
            <a:ext cx="6096000" cy="1447800"/>
          </a:xfrm>
          <a:prstGeom prst="downArrowCallout">
            <a:avLst>
              <a:gd name="adj1" fmla="val 44876"/>
              <a:gd name="adj2" fmla="val 39907"/>
              <a:gd name="adj3" fmla="val 25000"/>
              <a:gd name="adj4" fmla="val 5255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The Statue of Liberty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581400" y="76200"/>
            <a:ext cx="5181600" cy="990600"/>
          </a:xfrm>
          <a:prstGeom prst="wedgeEllipseCallout">
            <a:avLst>
              <a:gd name="adj1" fmla="val 269"/>
              <a:gd name="adj2" fmla="val 8594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48100" y="1473906"/>
            <a:ext cx="46863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This is a world heritage.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4600" y="3684526"/>
            <a:ext cx="4171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Let’s have a tour.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638"/>
          <a:stretch/>
        </p:blipFill>
        <p:spPr>
          <a:xfrm>
            <a:off x="0" y="2043461"/>
            <a:ext cx="3109759" cy="164106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59512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2514600" y="228600"/>
            <a:ext cx="4267200" cy="838200"/>
          </a:xfrm>
          <a:prstGeom prst="ellipse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But</a:t>
            </a:r>
            <a:endParaRPr lang="en-US" sz="48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2650" y="1166298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What is this?</a:t>
            </a:r>
            <a:endParaRPr lang="en-US" sz="48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39831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Shat </a:t>
            </a:r>
            <a:r>
              <a:rPr lang="en-US" sz="2800" b="1" dirty="0" err="1" smtClean="0">
                <a:latin typeface="Book Antiqua" pitchFamily="18" charset="0"/>
              </a:rPr>
              <a:t>Gambuj</a:t>
            </a:r>
            <a:r>
              <a:rPr lang="en-US" sz="2800" b="1" dirty="0" smtClean="0">
                <a:latin typeface="Book Antiqua" pitchFamily="18" charset="0"/>
              </a:rPr>
              <a:t> Mosque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203983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A world Heritage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2" grpId="1" animBg="1"/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257" y="25400"/>
            <a:ext cx="9144000" cy="889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Can you tell me what is our today’s topic?</a:t>
            </a:r>
            <a:endParaRPr lang="en-US" sz="3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2" b="24814"/>
          <a:stretch/>
        </p:blipFill>
        <p:spPr>
          <a:xfrm>
            <a:off x="0" y="990600"/>
            <a:ext cx="9144000" cy="5185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6175830"/>
            <a:ext cx="913674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The Shat </a:t>
            </a:r>
            <a:r>
              <a:rPr lang="en-US" sz="3200" b="1" dirty="0" err="1" smtClean="0">
                <a:latin typeface="Book Antiqua" pitchFamily="18" charset="0"/>
              </a:rPr>
              <a:t>Gambuj</a:t>
            </a:r>
            <a:r>
              <a:rPr lang="en-US" sz="3200" b="1" dirty="0" smtClean="0">
                <a:latin typeface="Book Antiqua" pitchFamily="18" charset="0"/>
              </a:rPr>
              <a:t> Mosque (A world heritage)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82880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ook Antiqua" pitchFamily="18" charset="0"/>
              </a:rPr>
              <a:t>Unit-8</a:t>
            </a:r>
          </a:p>
          <a:p>
            <a:pPr algn="ctr"/>
            <a:r>
              <a:rPr lang="en-US" sz="3200" b="1" dirty="0" smtClean="0">
                <a:latin typeface="Book Antiqua" pitchFamily="18" charset="0"/>
              </a:rPr>
              <a:t>Lesson-1</a:t>
            </a:r>
            <a:endParaRPr lang="en-US" sz="32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905000" y="685800"/>
            <a:ext cx="5181600" cy="2057400"/>
          </a:xfrm>
          <a:prstGeom prst="horizontalScroll">
            <a:avLst>
              <a:gd name="adj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Learning outcomes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895600"/>
            <a:ext cx="77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After we have studied this lesson , we will be able to---</a:t>
            </a:r>
          </a:p>
          <a:p>
            <a:r>
              <a:rPr lang="en-US" sz="2800" b="1" dirty="0" smtClean="0">
                <a:latin typeface="Book Antiqua" pitchFamily="18" charset="0"/>
              </a:rPr>
              <a:t>ask and answer questions</a:t>
            </a:r>
          </a:p>
          <a:p>
            <a:r>
              <a:rPr lang="en-US" sz="2800" b="1" dirty="0" smtClean="0">
                <a:latin typeface="Book Antiqua" pitchFamily="18" charset="0"/>
              </a:rPr>
              <a:t>understand through silent reading</a:t>
            </a:r>
          </a:p>
          <a:p>
            <a:r>
              <a:rPr lang="en-US" sz="2800" b="1" dirty="0" smtClean="0">
                <a:latin typeface="Book Antiqua" pitchFamily="18" charset="0"/>
              </a:rPr>
              <a:t>describe a place</a:t>
            </a:r>
            <a:endParaRPr lang="en-US" sz="28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973" y="188532"/>
            <a:ext cx="7790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Book Antiqua" pitchFamily="18" charset="0"/>
              </a:rPr>
              <a:t>A. look at the picture. Work in pair Talk about the picture and ask and answer the following questions with your partner.</a:t>
            </a:r>
            <a:endParaRPr lang="en-US" sz="2400" b="1" dirty="0">
              <a:latin typeface="Book Antiqu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74" y="1371600"/>
            <a:ext cx="7772400" cy="3457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4974" y="4983540"/>
            <a:ext cx="9221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What is this building?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Book Antiqua" pitchFamily="18" charset="0"/>
              </a:rPr>
              <a:t>Do you have a building like this in your town/village?</a:t>
            </a:r>
          </a:p>
          <a:p>
            <a:r>
              <a:rPr lang="en-US" sz="2400" b="1" dirty="0" smtClean="0">
                <a:latin typeface="Book Antiqua" pitchFamily="18" charset="0"/>
              </a:rPr>
              <a:t>3.   What do we call it?</a:t>
            </a:r>
          </a:p>
          <a:p>
            <a:r>
              <a:rPr lang="en-US" sz="2400" b="1" dirty="0" smtClean="0">
                <a:latin typeface="Book Antiqua" pitchFamily="18" charset="0"/>
              </a:rPr>
              <a:t>4.   What is it for?</a:t>
            </a:r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Let us introduce with some new words/key words.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857" y="830943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Unique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57" y="1375076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Book Antiqua" pitchFamily="18" charset="0"/>
              </a:rPr>
              <a:t>Meaning : Exclusive/exceptional/distinctive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629" y="6085820"/>
            <a:ext cx="83058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Shat </a:t>
            </a:r>
            <a:r>
              <a:rPr lang="en-US" sz="2800" b="1" dirty="0" err="1" smtClean="0">
                <a:latin typeface="Book Antiqua" pitchFamily="18" charset="0"/>
              </a:rPr>
              <a:t>Gambuj</a:t>
            </a:r>
            <a:r>
              <a:rPr lang="en-US" sz="2800" b="1" dirty="0" smtClean="0">
                <a:latin typeface="Book Antiqua" pitchFamily="18" charset="0"/>
              </a:rPr>
              <a:t> Mosque is a unique world heritage.</a:t>
            </a:r>
            <a:endParaRPr lang="en-US" sz="2800" b="1" dirty="0">
              <a:latin typeface="Book Antiqu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29" y="1981200"/>
            <a:ext cx="828402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1096</Words>
  <Application>Microsoft Office PowerPoint</Application>
  <PresentationFormat>On-screen Show (4:3)</PresentationFormat>
  <Paragraphs>147</Paragraphs>
  <Slides>29</Slides>
  <Notes>18</Notes>
  <HiddenSlides>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Concourse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286</cp:revision>
  <dcterms:created xsi:type="dcterms:W3CDTF">2006-08-16T00:00:00Z</dcterms:created>
  <dcterms:modified xsi:type="dcterms:W3CDTF">2016-12-21T04:57:09Z</dcterms:modified>
</cp:coreProperties>
</file>